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90ECA-4C48-4B1B-BCB4-0D08CB0D9BCD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41D8-BD23-4260-B6FF-86B51B70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8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1313-5001-4F99-96D0-376090498B4C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77EF96-435A-47EC-9CCE-4F7D5FC06491}" type="slidenum">
              <a:rPr lang="en-US" sz="1200" u="sng"/>
              <a:pPr algn="r"/>
              <a:t>19</a:t>
            </a:fld>
            <a:endParaRPr lang="en-US" sz="1200" u="sng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EAE6-23DF-4DC8-B110-6C551B53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C705-EF6B-4A0C-8870-19120D658CC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4E85-FD7C-4236-9073-BD33B77BB1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gi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%20English_6_7_8_CD\english8_CD1\03%20Track%203.wma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ình ảnh có liên qu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4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600200" y="457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Mai has found a _________ for herself.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048000" y="2286000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book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52800" y="3429000"/>
            <a:ext cx="968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CD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048000" y="4495800"/>
            <a:ext cx="205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craft kit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334000" y="20574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715000" y="4419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486400" y="32004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pic>
        <p:nvPicPr>
          <p:cNvPr id="97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1600200" y="6096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5. Nick’s CD is of ____.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048000" y="2286000"/>
            <a:ext cx="2582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folk music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52800" y="3429000"/>
            <a:ext cx="26933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 music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048000" y="4495800"/>
            <a:ext cx="2895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rock music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924550" y="41910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867400" y="2133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486400" y="32004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pic>
        <p:nvPicPr>
          <p:cNvPr id="97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524000" y="685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Nick is trying to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______.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048000" y="2286000"/>
            <a:ext cx="21884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Japanese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52800" y="3429000"/>
            <a:ext cx="28133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Vietnamese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048000" y="4495800"/>
            <a:ext cx="2895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924550" y="41910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6400800" y="33528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924550" y="19050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pic>
        <p:nvPicPr>
          <p:cNvPr id="97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0999" y="1600200"/>
          <a:ext cx="8001000" cy="4572000"/>
        </p:xfrm>
        <a:graphic>
          <a:graphicData uri="http://schemas.openxmlformats.org/drawingml/2006/table">
            <a:tbl>
              <a:tblPr/>
              <a:tblGrid>
                <a:gridCol w="2692643"/>
                <a:gridCol w="1769452"/>
                <a:gridCol w="1769452"/>
                <a:gridCol w="1769453"/>
              </a:tblGrid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PHUC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MAI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NICK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Pet training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Making crafts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Reading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Listening to music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Learning languages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Playing sports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Helping parents with DIY projects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000" y="533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b. Tick the boxes. Then find the information from the conversation to explain your choice.  (Ex. b/ p. 7)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57600" y="21336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ym typeface="Wingdings 2"/>
              </a:rPr>
              <a:t>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5486400" y="2590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 2"/>
              </a:rPr>
              <a:t></a:t>
            </a:r>
            <a:endParaRPr 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581400" y="3124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 2"/>
              </a:rPr>
              <a:t></a:t>
            </a:r>
            <a:endParaRPr 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7162800" y="30480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 2"/>
              </a:rPr>
              <a:t>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7315200" y="4114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 2"/>
              </a:rPr>
              <a:t></a:t>
            </a:r>
            <a:endParaRPr lang="en-US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7239000" y="3581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 2"/>
              </a:rPr>
              <a:t>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7315200" y="4648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 2"/>
              </a:rPr>
              <a:t>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3581400" y="4648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 2"/>
              </a:rPr>
              <a:t>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5410200" y="5410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 2"/>
              </a:rPr>
              <a:t>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Answer the question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295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1. What does Mai mean when she say ‘ Check out this book ’?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124200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2. What does </a:t>
            </a:r>
            <a:r>
              <a:rPr lang="en-US" sz="2200" dirty="0" err="1" smtClean="0">
                <a:latin typeface="Comic Sans MS" pitchFamily="66" charset="0"/>
              </a:rPr>
              <a:t>Phuc</a:t>
            </a:r>
            <a:r>
              <a:rPr lang="en-US" sz="2200" dirty="0" smtClean="0">
                <a:latin typeface="Comic Sans MS" pitchFamily="66" charset="0"/>
              </a:rPr>
              <a:t> mean when he say ‘ It’s right up your street!’?</a:t>
            </a:r>
            <a:endParaRPr lang="en-US" sz="2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0574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Mai means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should examine this book.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886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He means that it is the thing that Mai enjoys.</a:t>
            </a:r>
            <a:b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152400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WARM UP</a:t>
            </a:r>
          </a:p>
          <a:p>
            <a:pPr algn="ctr"/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676400"/>
            <a:ext cx="28284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Playing beach games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9000" y="1676400"/>
            <a:ext cx="2170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Playing football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1200" y="1600200"/>
            <a:ext cx="1918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Making crafts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2133600"/>
            <a:ext cx="3302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Playing computer games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72400" y="1600200"/>
            <a:ext cx="10958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Texting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86200" y="2133600"/>
            <a:ext cx="25058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Visiting museums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77000" y="2133600"/>
            <a:ext cx="14350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Doing DIY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8200" y="3733800"/>
            <a:ext cx="45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BodoniH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5200" y="3733800"/>
            <a:ext cx="45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BodoniH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48600" y="3733800"/>
            <a:ext cx="45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BodoniH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200" y="4876800"/>
            <a:ext cx="4572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BodoniH" pitchFamily="34" charset="0"/>
              </a:rPr>
              <a:t>4</a:t>
            </a:r>
            <a:endParaRPr lang="en-US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838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Find words or phrases in the box to describe the photos. Then listen to check the answers.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9" name="03 Track 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381000"/>
            <a:ext cx="762000" cy="762000"/>
          </a:xfrm>
          <a:prstGeom prst="rect">
            <a:avLst/>
          </a:prstGeom>
        </p:spPr>
      </p:pic>
      <p:pic>
        <p:nvPicPr>
          <p:cNvPr id="15362" name="Picture 2" descr="U1-L1-2-1-wqidzcoasbulknv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19400"/>
            <a:ext cx="1676400" cy="127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U1-L1-2-2-peusmnrijczgxwy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81940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U1-L1-2-3-xajelpicbvkfmst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2819400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U1-L1-2-4-hycxurvzbeaqskg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4724400"/>
            <a:ext cx="1676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U1-L1-2-5-jbktaqfnievrhwo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4648200"/>
            <a:ext cx="1905000" cy="131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U1-L1-2-6-wibeaxcvtpnqhgu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4648200"/>
            <a:ext cx="1676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24 L -0.03056 0.277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34531 0.35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02986 0.2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7349 0.6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2322E-6 L -0.06198 0.5659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01181 0.677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23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3" grpId="0"/>
      <p:bldP spid="16" grpId="0"/>
      <p:bldP spid="18" grpId="0"/>
      <p:bldP spid="20" grpId="0"/>
      <p:bldP spid="22" grpId="0"/>
      <p:bldP spid="23" grpId="0"/>
      <p:bldP spid="24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4748" y="126612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2400" b="1" dirty="0" smtClean="0">
                <a:solidFill>
                  <a:srgbClr val="FF0000"/>
                </a:solidFill>
              </a:rPr>
              <a:t>3. Complete the following sentences with words in the box.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1828800"/>
            <a:ext cx="8153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smtClean="0"/>
              <a:t>1. You do leisure activities in your free time and they make you feel_________________. 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/>
              <a:t>2. You can do ___________ activities such as yoga or ___________  ones such as mountain biking or skateboarding.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/>
              <a:t>3. Hobbies such as making crafts or collecting things are _________.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/>
              <a:t>4. You can surf the internet but some people say this is ___________.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/>
              <a:t>5. You can spend time with family and friends, or become a volunteer for the community. This will make you feel _________________.</a:t>
            </a:r>
          </a:p>
          <a:p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1143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good          relaxing                   fun </a:t>
            </a:r>
          </a:p>
          <a:p>
            <a:pPr algn="ctr"/>
            <a:r>
              <a:rPr lang="en-US" sz="2400" dirty="0" smtClean="0"/>
              <a:t>satisfied           exciting              boring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5244" y="241847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good / satisfied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2895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relaxing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895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exciting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3886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fun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boring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543247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good / satisfied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3400" y="4114800"/>
            <a:ext cx="8153400" cy="15700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Playing computer games is one of my leisure activities. It is so exciting to play many kinds of games in computer. I like Pikachu, Angry Bird….They are very interesting. I feel so happy to play them.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465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indent="457200" algn="just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Game: Changing partners</a:t>
            </a:r>
          </a:p>
          <a:p>
            <a:pPr indent="457200" algn="just"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Choose one leisure activity from 2 or 3. In pair talk about it. Try to keep going for 1 minute each. When the time is up, find a new partner and talk about another activity.</a:t>
            </a:r>
          </a:p>
          <a:p>
            <a:pPr>
              <a:defRPr/>
            </a:pPr>
            <a:r>
              <a:rPr lang="en-US" sz="2400" dirty="0"/>
              <a:t>             </a:t>
            </a:r>
            <a:r>
              <a:rPr lang="en-US" sz="2400" dirty="0">
                <a:solidFill>
                  <a:srgbClr val="0000FF"/>
                </a:solidFill>
              </a:rPr>
              <a:t>You may: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            + describe the leisure activity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            + say if you have done it this activity or not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            + share your feelings about the activity</a:t>
            </a:r>
          </a:p>
          <a:p>
            <a:pPr indent="457200" algn="just" eaLnBrk="0" hangingPunct="0">
              <a:defRPr/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429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Suggested answer: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19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IV. AT HOME</a:t>
            </a:r>
            <a:endParaRPr lang="en-US" sz="4400" b="1" dirty="0">
              <a:ln w="31550" cmpd="sng">
                <a:solidFill>
                  <a:srgbClr val="00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19050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Learn by heart new words.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Practice  dialogue with your friends.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Read the “learning trip” and do the ex. C / p. 7.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Be ready for A CLOSER LOOK 1.  </a:t>
            </a:r>
            <a:endParaRPr lang="en-US" sz="3200" dirty="0"/>
          </a:p>
        </p:txBody>
      </p:sp>
      <p:sp>
        <p:nvSpPr>
          <p:cNvPr id="19" name="Up Arrow Callout 18"/>
          <p:cNvSpPr/>
          <p:nvPr/>
        </p:nvSpPr>
        <p:spPr>
          <a:xfrm>
            <a:off x="914400" y="1066800"/>
            <a:ext cx="7391400" cy="4648200"/>
          </a:xfrm>
          <a:prstGeom prst="upArrowCallout">
            <a:avLst>
              <a:gd name="adj1" fmla="val 13178"/>
              <a:gd name="adj2" fmla="val 25657"/>
              <a:gd name="adj3" fmla="val 10550"/>
              <a:gd name="adj4" fmla="val 8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600" smtClean="0">
                <a:solidFill>
                  <a:srgbClr val="F8A6F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bye bye song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</p:txBody>
      </p:sp>
      <p:pic>
        <p:nvPicPr>
          <p:cNvPr id="66564" name="Picture 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-203200"/>
            <a:ext cx="9144000" cy="71374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Bye, bye.</a:t>
            </a:r>
          </a:p>
        </p:txBody>
      </p:sp>
      <p:pic>
        <p:nvPicPr>
          <p:cNvPr id="66566" name="Picture 6" descr="musi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0"/>
            <a:ext cx="1676400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567" name="Picture 7" descr="Guitar_not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Guitar_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467600" cy="449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</a:t>
            </a:r>
          </a:p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song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 ho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400425" y="2224088"/>
            <a:ext cx="2343150" cy="1952625"/>
          </a:xfrm>
          <a:noFill/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8229600" cy="518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4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Unit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1- LEISURE ACTIVITIES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Lesson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- GETTING STARTED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228600" y="1295400"/>
            <a:ext cx="4392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 check out (v)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4572000" y="1295400"/>
            <a:ext cx="4949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228600" y="1828800"/>
            <a:ext cx="4392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 trick        (n)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4495800" y="1828800"/>
            <a:ext cx="4392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mẹo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228600" y="2362200"/>
            <a:ext cx="6089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craft (n):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craft kit (n)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228600" y="2895600"/>
            <a:ext cx="4392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 folk song (n)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228600" y="3429000"/>
            <a:ext cx="4392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 button (n)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228600" y="8382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leisure (n):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4419600" y="2362200"/>
            <a:ext cx="4392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đồ nghề làm thủ công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21"/>
          <p:cNvSpPr txBox="1">
            <a:spLocks noChangeArrowheads="1"/>
          </p:cNvSpPr>
          <p:nvPr/>
        </p:nvSpPr>
        <p:spPr bwMode="auto">
          <a:xfrm>
            <a:off x="3733800" y="2895600"/>
            <a:ext cx="4392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3810000" y="3429000"/>
            <a:ext cx="4392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4572000" y="8382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6a01156f204526970c013480acdbe997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990600"/>
            <a:ext cx="3962400" cy="2743200"/>
          </a:xfrm>
          <a:prstGeom prst="rect">
            <a:avLst/>
          </a:prstGeom>
        </p:spPr>
      </p:pic>
      <p:pic>
        <p:nvPicPr>
          <p:cNvPr id="31" name="Picture 30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066800"/>
            <a:ext cx="3846136" cy="2590800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57200" y="838200"/>
            <a:ext cx="76200" cy="1524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5" name="TextBox 18"/>
          <p:cNvSpPr txBox="1">
            <a:spLocks noChangeArrowheads="1"/>
          </p:cNvSpPr>
          <p:nvPr/>
        </p:nvSpPr>
        <p:spPr bwMode="auto">
          <a:xfrm>
            <a:off x="152400" y="55626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10. melody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4495800" y="55626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iệu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228600" y="4572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8. DIY (n) = Do It Yourself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4038600" y="45720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28600" y="4038600"/>
            <a:ext cx="4392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  wool (n)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2"/>
          <p:cNvSpPr txBox="1">
            <a:spLocks noChangeArrowheads="1"/>
          </p:cNvSpPr>
          <p:nvPr/>
        </p:nvSpPr>
        <p:spPr bwMode="auto">
          <a:xfrm>
            <a:off x="3962400" y="4038600"/>
            <a:ext cx="4949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Kết quả hình ảnh cho hinh anh cuon l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143000"/>
            <a:ext cx="3874936" cy="259080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152400" y="152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Comic Sans MS" pitchFamily="66" charset="0"/>
              </a:rPr>
              <a:t>I. New words:</a:t>
            </a:r>
            <a:endParaRPr lang="en-US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152400" y="6096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11.It’s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my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street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idom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4495800" y="60960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18"/>
          <p:cNvSpPr txBox="1">
            <a:spLocks noChangeArrowheads="1"/>
          </p:cNvSpPr>
          <p:nvPr/>
        </p:nvSpPr>
        <p:spPr bwMode="auto">
          <a:xfrm>
            <a:off x="228600" y="51054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9. tool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23"/>
          <p:cNvSpPr txBox="1">
            <a:spLocks noChangeArrowheads="1"/>
          </p:cNvSpPr>
          <p:nvPr/>
        </p:nvSpPr>
        <p:spPr bwMode="auto">
          <a:xfrm>
            <a:off x="4572000" y="51054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15" descr="Kết quả hình ảnh cho to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685800"/>
            <a:ext cx="3733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1" descr="Kết quả hình ảnh cho melody"/>
          <p:cNvPicPr>
            <a:picLocks noChangeAspect="1" noChangeArrowheads="1"/>
          </p:cNvPicPr>
          <p:nvPr/>
        </p:nvPicPr>
        <p:blipFill>
          <a:blip r:embed="rId7"/>
          <a:srcRect b="9615"/>
          <a:stretch>
            <a:fillRect/>
          </a:stretch>
        </p:blipFill>
        <p:spPr bwMode="auto">
          <a:xfrm>
            <a:off x="5105400" y="6858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06" grpId="0"/>
      <p:bldP spid="8207" grpId="0"/>
      <p:bldP spid="8208" grpId="0"/>
      <p:bldP spid="8209" grpId="0"/>
      <p:bldP spid="8210" grpId="0"/>
      <p:bldP spid="8212" grpId="0"/>
      <p:bldP spid="8213" grpId="0"/>
      <p:bldP spid="8214" grpId="0"/>
      <p:bldP spid="8215" grpId="0"/>
      <p:bldP spid="33" grpId="0" animBg="1"/>
      <p:bldP spid="35" grpId="0"/>
      <p:bldP spid="36" grpId="0"/>
      <p:bldP spid="37" grpId="0"/>
      <p:bldP spid="38" grpId="0"/>
      <p:bldP spid="32" grpId="0"/>
      <p:bldP spid="34" grpId="0"/>
      <p:bldP spid="40" grpId="0"/>
      <p:bldP spid="4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371600" y="152400"/>
            <a:ext cx="59436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CHATTING</a:t>
            </a:r>
            <a:endParaRPr lang="en-US" sz="4400" b="1" dirty="0">
              <a:ln w="31550" cmpd="sng">
                <a:solidFill>
                  <a:srgbClr val="00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" name="Picture 2" descr="U1-L1-1-rznoeupbfctxhlj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630415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00200" y="4876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1. Where are Mai,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Phuc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and Nick?</a:t>
            </a:r>
            <a:endParaRPr lang="en-US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5334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2. What are they holding in their hands?</a:t>
            </a:r>
            <a:endParaRPr lang="en-US" sz="2800" b="1" dirty="0">
              <a:solidFill>
                <a:srgbClr val="CC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5867400"/>
            <a:ext cx="8305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7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3.What do they like doing in their free time?</a:t>
            </a:r>
            <a:endParaRPr lang="vi-VN" sz="27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>
                  <a:solidFill>
                    <a:srgbClr val="FFFF00"/>
                  </a:solidFill>
                </a:ln>
                <a:solidFill>
                  <a:srgbClr val="00FF00"/>
                </a:solidFill>
                <a:latin typeface="Comic Sans MS" pitchFamily="66" charset="0"/>
              </a:rPr>
              <a:t>II. Listen and read</a:t>
            </a:r>
            <a:endParaRPr lang="en-US" sz="4400" b="1" dirty="0">
              <a:ln w="11430">
                <a:solidFill>
                  <a:srgbClr val="FFFF00"/>
                </a:solidFill>
              </a:ln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580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Check out this book,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‘My Mini Guide to Dog Training’</a:t>
            </a:r>
          </a:p>
          <a:p>
            <a:r>
              <a:rPr lang="en-US" sz="23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Sounds great! Max ‘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like it too. Last weekend we lean some tricks. I love to watch him. It’s so much fun…Have you found your craft kit?</a:t>
            </a:r>
          </a:p>
          <a:p>
            <a:r>
              <a:rPr lang="en-US" sz="23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Yes, I’ve found this one. It’s got everything: beads, stickers,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wool,button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… I don’t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kmow,it’ll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take all my savings</a:t>
            </a:r>
          </a:p>
          <a:p>
            <a:r>
              <a:rPr lang="en-US" sz="23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But it’s right up your street! Nick, what’s that?</a:t>
            </a:r>
          </a:p>
          <a:p>
            <a:r>
              <a:rPr lang="en-US" sz="23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Nick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It’s a CD folk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songs.I’ll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listen to it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toinght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3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And you’ll be able to improve your Vietnamese!</a:t>
            </a:r>
          </a:p>
          <a:p>
            <a:r>
              <a:rPr lang="en-US" sz="23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Nick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Ha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not sure about that. But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think’ll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enjoy listening to the melodies.</a:t>
            </a:r>
          </a:p>
          <a:p>
            <a:r>
              <a:rPr lang="en-US" sz="23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Look at the language website I sent you. It’ll help you learn Vietnamese more easily.</a:t>
            </a:r>
          </a:p>
          <a:p>
            <a:r>
              <a:rPr lang="en-US" sz="23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Nick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Yes, I liked reading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Doreamon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comics while I was learning Japanese.</a:t>
            </a:r>
          </a:p>
          <a:p>
            <a:r>
              <a:rPr lang="en-US" sz="23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Stop reading comics! I’ll bring you my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short story this Sunday when we play football.</a:t>
            </a:r>
          </a:p>
          <a:p>
            <a:r>
              <a:rPr lang="en-US" sz="23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Sorry, but we have to hurry. Mum and dad are waiting. We need to buy some tools to build a new house for Max this weekend. 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a. Circle the corect answer.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3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1600200" y="609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Mai and Nick are in a ________.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743200" y="2286000"/>
            <a:ext cx="213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library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971800" y="3505200"/>
            <a:ext cx="2005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bookstore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819400" y="4495800"/>
            <a:ext cx="2198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sports club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4876800" y="1981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029200" y="3276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67"/>
          <p:cNvGrpSpPr/>
          <p:nvPr/>
        </p:nvGrpSpPr>
        <p:grpSpPr>
          <a:xfrm>
            <a:off x="5486400" y="41910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pic>
        <p:nvPicPr>
          <p:cNvPr id="104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600200" y="381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looking for a ___________.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895600" y="2286000"/>
            <a:ext cx="2057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book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52800" y="3429000"/>
            <a:ext cx="10310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dog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124200" y="4495800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craft kit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410200" y="3124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486400" y="22098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67"/>
          <p:cNvGrpSpPr/>
          <p:nvPr/>
        </p:nvGrpSpPr>
        <p:grpSpPr>
          <a:xfrm>
            <a:off x="5486400" y="4191000"/>
            <a:ext cx="3219450" cy="990600"/>
            <a:chOff x="8286750" y="2362200"/>
            <a:chExt cx="3219450" cy="990600"/>
          </a:xfrm>
        </p:grpSpPr>
        <p:sp>
          <p:nvSpPr>
            <p:cNvPr id="146" name="Oval 145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47" name="Picture 146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pic>
        <p:nvPicPr>
          <p:cNvPr id="105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7" grpId="0" animBg="1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1600200" y="609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Max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Phuc’s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_______.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3" name="Rectangle 152"/>
          <p:cNvSpPr/>
          <p:nvPr/>
        </p:nvSpPr>
        <p:spPr>
          <a:xfrm>
            <a:off x="3200400" y="2209800"/>
            <a:ext cx="11079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dog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276600" y="3352800"/>
            <a:ext cx="9012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cat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200400" y="4495800"/>
            <a:ext cx="2034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goldfish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334000" y="4267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6019800" y="22860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67"/>
          <p:cNvGrpSpPr/>
          <p:nvPr/>
        </p:nvGrpSpPr>
        <p:grpSpPr>
          <a:xfrm>
            <a:off x="5334000" y="32004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pic>
        <p:nvPicPr>
          <p:cNvPr id="97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63" descr="FLOWR00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3" grpId="0"/>
      <p:bldP spid="153" grpId="0"/>
      <p:bldP spid="154" grpId="0" animBg="1"/>
      <p:bldP spid="155" grpId="0"/>
      <p:bldP spid="1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1027</Words>
  <Application>Microsoft Office PowerPoint</Application>
  <PresentationFormat>On-screen Show (4:3)</PresentationFormat>
  <Paragraphs>181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bye bye song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HuongTV</cp:lastModifiedBy>
  <cp:revision>1</cp:revision>
  <dcterms:created xsi:type="dcterms:W3CDTF">2017-08-12T22:58:09Z</dcterms:created>
  <dcterms:modified xsi:type="dcterms:W3CDTF">2017-10-11T00:59:03Z</dcterms:modified>
</cp:coreProperties>
</file>